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92" d="100"/>
          <a:sy n="92" d="100"/>
        </p:scale>
        <p:origin x="5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3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https://access.redhat.com/documentation/zh-cn/openshift_container_platform/4.14/html/architecture/nvidia-gpu-architecture-overview
CNCF: https://landscape.cncf.io/
虚拟化：https://access.redhat.com/documentation/zh-cn/openshift_container_platform/4.14/html/virtualization/index</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OCI,CRI和Runtime:​​https://zhuanlan.zhihu.com/p/518895873​​ ​​https://zhuanlan.zhihu.com/p/58784095​​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ccess.redhat.com/documentation/zh-cn/openshift_container_platform/4.1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kubernetes.io/zh-cn/docs/home/" TargetMode="External"/><Relationship Id="rId5" Type="http://schemas.openxmlformats.org/officeDocument/2006/relationships/hyperlink" Target="https://docs.docker.com/guides/"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ccess.redhat.com/documentation/zh-cn/openshift_container_platform/4.14/html/architecture/architecture"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access.redhat.com/documentation/zh-cn/openshift_container_platform/4.14/html/builds_using_buildconfig/index" TargetMode="External"/><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E5631294-5E55-B4F9-EE2C-AFA9D57EB9DB}"/>
              </a:ext>
            </a:extLst>
          </p:cNvPr>
          <p:cNvPicPr>
            <a:picLocks noChangeAspect="1"/>
          </p:cNvPicPr>
          <p:nvPr/>
        </p:nvPicPr>
        <p:blipFill>
          <a:blip r:embed="rId3"/>
          <a:stretch>
            <a:fillRect/>
          </a:stretch>
        </p:blipFill>
        <p:spPr>
          <a:xfrm>
            <a:off x="7619" y="0"/>
            <a:ext cx="9214201"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1"/>
          <p:cNvSpPr/>
          <p:nvPr/>
        </p:nvSpPr>
        <p:spPr>
          <a:xfrm>
            <a:off x="833199" y="2988707"/>
            <a:ext cx="7477601" cy="958215"/>
          </a:xfrm>
          <a:prstGeom prst="rect">
            <a:avLst/>
          </a:prstGeom>
          <a:noFill/>
          <a:ln/>
        </p:spPr>
        <p:txBody>
          <a:bodyPr wrap="none" rtlCol="0" anchor="t"/>
          <a:lstStyle/>
          <a:p>
            <a:pPr marL="0" indent="0">
              <a:lnSpc>
                <a:spcPts val="7545"/>
              </a:lnSpc>
              <a:buNone/>
            </a:pPr>
            <a:r>
              <a:rPr lang="en-US" sz="6036" b="1" dirty="0">
                <a:solidFill>
                  <a:srgbClr val="F0FCFF"/>
                </a:solidFill>
                <a:latin typeface="Spline Sans" pitchFamily="34" charset="0"/>
                <a:ea typeface="Spline Sans" pitchFamily="34" charset="-122"/>
                <a:cs typeface="Spline Sans" pitchFamily="34" charset="-120"/>
              </a:rPr>
              <a:t>OpenShift介绍</a:t>
            </a:r>
            <a:endParaRPr lang="en-US" sz="6036" dirty="0"/>
          </a:p>
        </p:txBody>
      </p:sp>
      <p:sp>
        <p:nvSpPr>
          <p:cNvPr id="6" name="Text 2"/>
          <p:cNvSpPr/>
          <p:nvPr/>
        </p:nvSpPr>
        <p:spPr>
          <a:xfrm>
            <a:off x="833199" y="4280178"/>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Figo</a:t>
            </a:r>
            <a:endParaRPr lang="en-US" sz="1750" dirty="0"/>
          </a:p>
        </p:txBody>
      </p:sp>
      <p:sp>
        <p:nvSpPr>
          <p:cNvPr id="7" name="Text 3"/>
          <p:cNvSpPr/>
          <p:nvPr/>
        </p:nvSpPr>
        <p:spPr>
          <a:xfrm>
            <a:off x="833199" y="4885492"/>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NJKITS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sp>
        <p:nvSpPr>
          <p:cNvPr id="4" name="Text 1"/>
          <p:cNvSpPr/>
          <p:nvPr/>
        </p:nvSpPr>
        <p:spPr>
          <a:xfrm>
            <a:off x="2624376" y="2183487"/>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最佳实践</a:t>
            </a:r>
            <a:endParaRPr lang="en-US" sz="4374" dirty="0"/>
          </a:p>
        </p:txBody>
      </p:sp>
      <p:sp>
        <p:nvSpPr>
          <p:cNvPr id="5" name="Text 2"/>
          <p:cNvSpPr/>
          <p:nvPr/>
        </p:nvSpPr>
        <p:spPr>
          <a:xfrm>
            <a:off x="2624376"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应用部署</a:t>
            </a:r>
            <a:endParaRPr lang="en-US" sz="2187" dirty="0"/>
          </a:p>
        </p:txBody>
      </p:sp>
      <p:sp>
        <p:nvSpPr>
          <p:cNvPr id="6" name="Text 3"/>
          <p:cNvSpPr/>
          <p:nvPr/>
        </p:nvSpPr>
        <p:spPr>
          <a:xfrm>
            <a:off x="2979777"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遵循12因素应用程序原则</a:t>
            </a:r>
            <a:endParaRPr lang="en-US" sz="1750" dirty="0"/>
          </a:p>
        </p:txBody>
      </p:sp>
      <p:sp>
        <p:nvSpPr>
          <p:cNvPr id="7" name="Text 4"/>
          <p:cNvSpPr/>
          <p:nvPr/>
        </p:nvSpPr>
        <p:spPr>
          <a:xfrm>
            <a:off x="2979777"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使用声明式部署配置</a:t>
            </a:r>
            <a:endParaRPr lang="en-US" sz="1750" dirty="0"/>
          </a:p>
        </p:txBody>
      </p:sp>
      <p:sp>
        <p:nvSpPr>
          <p:cNvPr id="8" name="Text 5"/>
          <p:cNvSpPr/>
          <p:nvPr/>
        </p:nvSpPr>
        <p:spPr>
          <a:xfrm>
            <a:off x="2979777"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充分利用构建和部署流水线</a:t>
            </a:r>
            <a:endParaRPr lang="en-US" sz="1750" dirty="0"/>
          </a:p>
        </p:txBody>
      </p:sp>
      <p:sp>
        <p:nvSpPr>
          <p:cNvPr id="9" name="Text 6"/>
          <p:cNvSpPr/>
          <p:nvPr/>
        </p:nvSpPr>
        <p:spPr>
          <a:xfrm>
            <a:off x="5939433"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安全和合规</a:t>
            </a:r>
            <a:endParaRPr lang="en-US" sz="2187" dirty="0"/>
          </a:p>
        </p:txBody>
      </p:sp>
      <p:sp>
        <p:nvSpPr>
          <p:cNvPr id="10" name="Text 7"/>
          <p:cNvSpPr/>
          <p:nvPr/>
        </p:nvSpPr>
        <p:spPr>
          <a:xfrm>
            <a:off x="6294834" y="4002643"/>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实施最小特权原则</a:t>
            </a:r>
            <a:endParaRPr lang="en-US" sz="1750" dirty="0"/>
          </a:p>
        </p:txBody>
      </p:sp>
      <p:sp>
        <p:nvSpPr>
          <p:cNvPr id="11" name="Text 8"/>
          <p:cNvSpPr/>
          <p:nvPr/>
        </p:nvSpPr>
        <p:spPr>
          <a:xfrm>
            <a:off x="6294834" y="4446865"/>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启用安全上下文约束</a:t>
            </a:r>
            <a:endParaRPr lang="en-US" sz="1750" dirty="0"/>
          </a:p>
        </p:txBody>
      </p:sp>
      <p:sp>
        <p:nvSpPr>
          <p:cNvPr id="12" name="Text 9"/>
          <p:cNvSpPr/>
          <p:nvPr/>
        </p:nvSpPr>
        <p:spPr>
          <a:xfrm>
            <a:off x="6294834" y="4891088"/>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定期扫描和修复漏洞</a:t>
            </a:r>
            <a:endParaRPr lang="en-US" sz="1750" dirty="0"/>
          </a:p>
        </p:txBody>
      </p:sp>
      <p:sp>
        <p:nvSpPr>
          <p:cNvPr id="13" name="Text 10"/>
          <p:cNvSpPr/>
          <p:nvPr/>
        </p:nvSpPr>
        <p:spPr>
          <a:xfrm>
            <a:off x="9254490"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运维和监控</a:t>
            </a:r>
            <a:endParaRPr lang="en-US" sz="2187" dirty="0"/>
          </a:p>
        </p:txBody>
      </p:sp>
      <p:sp>
        <p:nvSpPr>
          <p:cNvPr id="14" name="Text 11"/>
          <p:cNvSpPr/>
          <p:nvPr/>
        </p:nvSpPr>
        <p:spPr>
          <a:xfrm>
            <a:off x="9609892"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设置健康检查和就绪探针</a:t>
            </a:r>
            <a:endParaRPr lang="en-US" sz="1750" dirty="0"/>
          </a:p>
        </p:txBody>
      </p:sp>
      <p:sp>
        <p:nvSpPr>
          <p:cNvPr id="15" name="Text 12"/>
          <p:cNvSpPr/>
          <p:nvPr/>
        </p:nvSpPr>
        <p:spPr>
          <a:xfrm>
            <a:off x="9609892"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整合日志和监控系统</a:t>
            </a:r>
            <a:endParaRPr lang="en-US" sz="1750" dirty="0"/>
          </a:p>
        </p:txBody>
      </p:sp>
      <p:sp>
        <p:nvSpPr>
          <p:cNvPr id="16" name="Text 13"/>
          <p:cNvSpPr/>
          <p:nvPr/>
        </p:nvSpPr>
        <p:spPr>
          <a:xfrm>
            <a:off x="9609892"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制定事故响应和故障排查流程</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45066" y="719018"/>
            <a:ext cx="5058489" cy="632341"/>
          </a:xfrm>
          <a:prstGeom prst="rect">
            <a:avLst/>
          </a:prstGeom>
          <a:noFill/>
          <a:ln/>
        </p:spPr>
        <p:txBody>
          <a:bodyPr wrap="none" rtlCol="0" anchor="t"/>
          <a:lstStyle/>
          <a:p>
            <a:pPr marL="0" indent="0">
              <a:lnSpc>
                <a:spcPts val="4979"/>
              </a:lnSpc>
              <a:buNone/>
            </a:pPr>
            <a:r>
              <a:rPr lang="en-US" sz="3983" b="1" dirty="0">
                <a:solidFill>
                  <a:srgbClr val="F0FCFF"/>
                </a:solidFill>
                <a:latin typeface="Spline Sans" pitchFamily="34" charset="0"/>
                <a:ea typeface="Spline Sans" pitchFamily="34" charset="-122"/>
                <a:cs typeface="Spline Sans" pitchFamily="34" charset="-120"/>
              </a:rPr>
              <a:t>未来发展方向</a:t>
            </a:r>
            <a:endParaRPr lang="en-US" sz="3983" dirty="0"/>
          </a:p>
        </p:txBody>
      </p:sp>
      <p:sp>
        <p:nvSpPr>
          <p:cNvPr id="6" name="Shape 2"/>
          <p:cNvSpPr/>
          <p:nvPr/>
        </p:nvSpPr>
        <p:spPr>
          <a:xfrm>
            <a:off x="6245066" y="181284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6406991" y="1850708"/>
            <a:ext cx="131326" cy="379333"/>
          </a:xfrm>
          <a:prstGeom prst="rect">
            <a:avLst/>
          </a:prstGeom>
          <a:noFill/>
          <a:ln/>
        </p:spPr>
        <p:txBody>
          <a:bodyPr wrap="none" rtlCol="0" anchor="t"/>
          <a:lstStyle/>
          <a:p>
            <a:pPr marL="0" indent="0" algn="ctr">
              <a:lnSpc>
                <a:spcPts val="2987"/>
              </a:lnSpc>
              <a:buNone/>
            </a:pPr>
            <a:r>
              <a:rPr lang="en-US" sz="2390" b="1" dirty="0">
                <a:solidFill>
                  <a:srgbClr val="16FFBB"/>
                </a:solidFill>
                <a:latin typeface="Spline Sans" pitchFamily="34" charset="0"/>
                <a:ea typeface="Spline Sans" pitchFamily="34" charset="-122"/>
                <a:cs typeface="Spline Sans" pitchFamily="34" charset="-120"/>
              </a:rPr>
              <a:t>1</a:t>
            </a:r>
            <a:endParaRPr lang="en-US" sz="2390" dirty="0"/>
          </a:p>
        </p:txBody>
      </p:sp>
      <p:sp>
        <p:nvSpPr>
          <p:cNvPr id="8" name="Text 4"/>
          <p:cNvSpPr/>
          <p:nvPr/>
        </p:nvSpPr>
        <p:spPr>
          <a:xfrm>
            <a:off x="6902529" y="1882378"/>
            <a:ext cx="2529245" cy="316111"/>
          </a:xfrm>
          <a:prstGeom prst="rect">
            <a:avLst/>
          </a:prstGeom>
          <a:noFill/>
          <a:ln/>
        </p:spPr>
        <p:txBody>
          <a:bodyPr wrap="none" rtlCol="0" anchor="t"/>
          <a:lstStyle/>
          <a:p>
            <a:pPr marL="0" indent="0">
              <a:lnSpc>
                <a:spcPts val="2489"/>
              </a:lnSpc>
              <a:buNone/>
            </a:pPr>
            <a:r>
              <a:rPr lang="en-US" sz="1992" b="1" dirty="0">
                <a:solidFill>
                  <a:srgbClr val="16FFBB"/>
                </a:solidFill>
                <a:latin typeface="Spline Sans" pitchFamily="34" charset="0"/>
                <a:ea typeface="Spline Sans" pitchFamily="34" charset="-122"/>
                <a:cs typeface="Spline Sans" pitchFamily="34" charset="-120"/>
              </a:rPr>
              <a:t>AI和机器学习支持</a:t>
            </a:r>
            <a:endParaRPr lang="en-US" sz="1992" dirty="0"/>
          </a:p>
        </p:txBody>
      </p:sp>
      <p:sp>
        <p:nvSpPr>
          <p:cNvPr id="9" name="Text 5"/>
          <p:cNvSpPr/>
          <p:nvPr/>
        </p:nvSpPr>
        <p:spPr>
          <a:xfrm>
            <a:off x="6902529" y="231981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OpenShift将进一步集成人工智能和机器学习技术，提供强大的AI和数据分析能力，帮助企业实现智能化的应用开发和运营。</a:t>
            </a:r>
            <a:endParaRPr lang="en-US" sz="1593" dirty="0"/>
          </a:p>
        </p:txBody>
      </p:sp>
      <p:sp>
        <p:nvSpPr>
          <p:cNvPr id="10" name="Shape 6"/>
          <p:cNvSpPr/>
          <p:nvPr/>
        </p:nvSpPr>
        <p:spPr>
          <a:xfrm>
            <a:off x="6245066" y="332732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6388179" y="3365183"/>
            <a:ext cx="168831" cy="379333"/>
          </a:xfrm>
          <a:prstGeom prst="rect">
            <a:avLst/>
          </a:prstGeom>
          <a:noFill/>
          <a:ln/>
        </p:spPr>
        <p:txBody>
          <a:bodyPr wrap="none" rtlCol="0" anchor="t"/>
          <a:lstStyle/>
          <a:p>
            <a:pPr marL="0" indent="0" algn="ctr">
              <a:lnSpc>
                <a:spcPts val="2987"/>
              </a:lnSpc>
              <a:buNone/>
            </a:pPr>
            <a:r>
              <a:rPr lang="en-US" sz="2390" b="1" dirty="0">
                <a:solidFill>
                  <a:srgbClr val="29DDDA"/>
                </a:solidFill>
                <a:latin typeface="Spline Sans" pitchFamily="34" charset="0"/>
                <a:ea typeface="Spline Sans" pitchFamily="34" charset="-122"/>
                <a:cs typeface="Spline Sans" pitchFamily="34" charset="-120"/>
              </a:rPr>
              <a:t>2</a:t>
            </a:r>
            <a:endParaRPr lang="en-US" sz="2390" dirty="0"/>
          </a:p>
        </p:txBody>
      </p:sp>
      <p:sp>
        <p:nvSpPr>
          <p:cNvPr id="12" name="Text 8"/>
          <p:cNvSpPr/>
          <p:nvPr/>
        </p:nvSpPr>
        <p:spPr>
          <a:xfrm>
            <a:off x="6902529" y="3396853"/>
            <a:ext cx="2529245" cy="316111"/>
          </a:xfrm>
          <a:prstGeom prst="rect">
            <a:avLst/>
          </a:prstGeom>
          <a:noFill/>
          <a:ln/>
        </p:spPr>
        <p:txBody>
          <a:bodyPr wrap="none" rtlCol="0" anchor="t"/>
          <a:lstStyle/>
          <a:p>
            <a:pPr marL="0" indent="0">
              <a:lnSpc>
                <a:spcPts val="2489"/>
              </a:lnSpc>
              <a:buNone/>
            </a:pPr>
            <a:r>
              <a:rPr lang="en-US" sz="1992" b="1" dirty="0">
                <a:solidFill>
                  <a:srgbClr val="29DDDA"/>
                </a:solidFill>
                <a:latin typeface="Spline Sans" pitchFamily="34" charset="0"/>
                <a:ea typeface="Spline Sans" pitchFamily="34" charset="-122"/>
                <a:cs typeface="Spline Sans" pitchFamily="34" charset="-120"/>
              </a:rPr>
              <a:t>云原生技术整合</a:t>
            </a:r>
            <a:endParaRPr lang="en-US" sz="1992" dirty="0"/>
          </a:p>
        </p:txBody>
      </p:sp>
      <p:sp>
        <p:nvSpPr>
          <p:cNvPr id="13" name="Text 9"/>
          <p:cNvSpPr/>
          <p:nvPr/>
        </p:nvSpPr>
        <p:spPr>
          <a:xfrm>
            <a:off x="6902529" y="383428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OpenShift将继续深化与云原生技术（如Kubernetes、ISTIO等）的整合，提供更多云原生工具和服务，以满足企业在容器化和微服务架构方面的需求。</a:t>
            </a:r>
            <a:endParaRPr lang="en-US" sz="1593" dirty="0"/>
          </a:p>
        </p:txBody>
      </p:sp>
      <p:sp>
        <p:nvSpPr>
          <p:cNvPr id="14" name="Shape 10"/>
          <p:cNvSpPr/>
          <p:nvPr/>
        </p:nvSpPr>
        <p:spPr>
          <a:xfrm>
            <a:off x="6245066" y="484179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6383774" y="4879658"/>
            <a:ext cx="177760" cy="379333"/>
          </a:xfrm>
          <a:prstGeom prst="rect">
            <a:avLst/>
          </a:prstGeom>
          <a:noFill/>
          <a:ln/>
        </p:spPr>
        <p:txBody>
          <a:bodyPr wrap="none" rtlCol="0" anchor="t"/>
          <a:lstStyle/>
          <a:p>
            <a:pPr marL="0" indent="0" algn="ctr">
              <a:lnSpc>
                <a:spcPts val="2987"/>
              </a:lnSpc>
              <a:buNone/>
            </a:pPr>
            <a:r>
              <a:rPr lang="en-US" sz="2390" b="1" dirty="0">
                <a:solidFill>
                  <a:srgbClr val="37A7E7"/>
                </a:solidFill>
                <a:latin typeface="Spline Sans" pitchFamily="34" charset="0"/>
                <a:ea typeface="Spline Sans" pitchFamily="34" charset="-122"/>
                <a:cs typeface="Spline Sans" pitchFamily="34" charset="-120"/>
              </a:rPr>
              <a:t>3</a:t>
            </a:r>
            <a:endParaRPr lang="en-US" sz="2390" dirty="0"/>
          </a:p>
        </p:txBody>
      </p:sp>
      <p:sp>
        <p:nvSpPr>
          <p:cNvPr id="16" name="Text 12"/>
          <p:cNvSpPr/>
          <p:nvPr/>
        </p:nvSpPr>
        <p:spPr>
          <a:xfrm>
            <a:off x="6902529" y="4911328"/>
            <a:ext cx="2529245" cy="316111"/>
          </a:xfrm>
          <a:prstGeom prst="rect">
            <a:avLst/>
          </a:prstGeom>
          <a:noFill/>
          <a:ln/>
        </p:spPr>
        <p:txBody>
          <a:bodyPr wrap="none" rtlCol="0" anchor="t"/>
          <a:lstStyle/>
          <a:p>
            <a:pPr marL="0" indent="0">
              <a:lnSpc>
                <a:spcPts val="2489"/>
              </a:lnSpc>
              <a:buNone/>
            </a:pPr>
            <a:r>
              <a:rPr lang="en-US" sz="1992" b="1" dirty="0">
                <a:solidFill>
                  <a:srgbClr val="37A7E7"/>
                </a:solidFill>
                <a:latin typeface="Spline Sans" pitchFamily="34" charset="0"/>
                <a:ea typeface="Spline Sans" pitchFamily="34" charset="-122"/>
                <a:cs typeface="Spline Sans" pitchFamily="34" charset="-120"/>
              </a:rPr>
              <a:t>多云和混合云支持</a:t>
            </a:r>
            <a:endParaRPr lang="en-US" sz="1992" dirty="0"/>
          </a:p>
        </p:txBody>
      </p:sp>
      <p:sp>
        <p:nvSpPr>
          <p:cNvPr id="17" name="Text 13"/>
          <p:cNvSpPr/>
          <p:nvPr/>
        </p:nvSpPr>
        <p:spPr>
          <a:xfrm>
            <a:off x="6902529" y="534876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进一步完善多云和混合云部署功能，使得企业可以更灵活地在不同云环境中部署、管理和扩展应用程序。</a:t>
            </a:r>
            <a:endParaRPr lang="en-US" sz="1593" dirty="0"/>
          </a:p>
        </p:txBody>
      </p:sp>
      <p:sp>
        <p:nvSpPr>
          <p:cNvPr id="18" name="Shape 14"/>
          <p:cNvSpPr/>
          <p:nvPr/>
        </p:nvSpPr>
        <p:spPr>
          <a:xfrm>
            <a:off x="6245066" y="635627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9" name="Text 15"/>
          <p:cNvSpPr/>
          <p:nvPr/>
        </p:nvSpPr>
        <p:spPr>
          <a:xfrm>
            <a:off x="6386870" y="6394132"/>
            <a:ext cx="171569" cy="379333"/>
          </a:xfrm>
          <a:prstGeom prst="rect">
            <a:avLst/>
          </a:prstGeom>
          <a:noFill/>
          <a:ln/>
        </p:spPr>
        <p:txBody>
          <a:bodyPr wrap="none" rtlCol="0" anchor="t"/>
          <a:lstStyle/>
          <a:p>
            <a:pPr marL="0" indent="0" algn="ctr">
              <a:lnSpc>
                <a:spcPts val="2987"/>
              </a:lnSpc>
              <a:buNone/>
            </a:pPr>
            <a:r>
              <a:rPr lang="en-US" sz="2390" b="1" dirty="0">
                <a:solidFill>
                  <a:srgbClr val="5372DF"/>
                </a:solidFill>
                <a:latin typeface="Spline Sans" pitchFamily="34" charset="0"/>
                <a:ea typeface="Spline Sans" pitchFamily="34" charset="-122"/>
                <a:cs typeface="Spline Sans" pitchFamily="34" charset="-120"/>
              </a:rPr>
              <a:t>4</a:t>
            </a:r>
            <a:endParaRPr lang="en-US" sz="2390" dirty="0"/>
          </a:p>
        </p:txBody>
      </p:sp>
      <p:sp>
        <p:nvSpPr>
          <p:cNvPr id="20" name="Text 16"/>
          <p:cNvSpPr/>
          <p:nvPr/>
        </p:nvSpPr>
        <p:spPr>
          <a:xfrm>
            <a:off x="6902529" y="6425803"/>
            <a:ext cx="2529245" cy="316111"/>
          </a:xfrm>
          <a:prstGeom prst="rect">
            <a:avLst/>
          </a:prstGeom>
          <a:noFill/>
          <a:ln/>
        </p:spPr>
        <p:txBody>
          <a:bodyPr wrap="none" rtlCol="0" anchor="t"/>
          <a:lstStyle/>
          <a:p>
            <a:pPr marL="0" indent="0">
              <a:lnSpc>
                <a:spcPts val="2489"/>
              </a:lnSpc>
              <a:buNone/>
            </a:pPr>
            <a:r>
              <a:rPr lang="en-US" sz="1992" b="1" dirty="0">
                <a:solidFill>
                  <a:srgbClr val="5372DF"/>
                </a:solidFill>
                <a:latin typeface="Spline Sans" pitchFamily="34" charset="0"/>
                <a:ea typeface="Spline Sans" pitchFamily="34" charset="-122"/>
                <a:cs typeface="Spline Sans" pitchFamily="34" charset="-120"/>
              </a:rPr>
              <a:t>虚拟化</a:t>
            </a:r>
            <a:endParaRPr lang="en-US" sz="1992" dirty="0"/>
          </a:p>
        </p:txBody>
      </p:sp>
      <p:sp>
        <p:nvSpPr>
          <p:cNvPr id="21" name="Text 17"/>
          <p:cNvSpPr/>
          <p:nvPr/>
        </p:nvSpPr>
        <p:spPr>
          <a:xfrm>
            <a:off x="6902529" y="686323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 CNV结合了容器化和虚拟化技术，提供了在OpenShift平台上运行虚拟机工作负载的解决方案。</a:t>
            </a:r>
            <a:endParaRPr lang="en-US" sz="1593"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ED42F8A-FF0F-9CC0-464B-4945E218613A}"/>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6029057" y="61631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目录</a:t>
            </a:r>
            <a:endParaRPr lang="en-US" sz="4374" dirty="0"/>
          </a:p>
        </p:txBody>
      </p:sp>
      <p:sp>
        <p:nvSpPr>
          <p:cNvPr id="5" name="Text 2"/>
          <p:cNvSpPr/>
          <p:nvPr/>
        </p:nvSpPr>
        <p:spPr>
          <a:xfrm>
            <a:off x="4750211" y="191977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容器化技术</a:t>
            </a:r>
            <a:endParaRPr lang="en-US" sz="1750" dirty="0"/>
          </a:p>
        </p:txBody>
      </p:sp>
      <p:sp>
        <p:nvSpPr>
          <p:cNvPr id="6" name="Text 3"/>
          <p:cNvSpPr/>
          <p:nvPr/>
        </p:nvSpPr>
        <p:spPr>
          <a:xfrm>
            <a:off x="4750211" y="250805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什么是OpenShift?</a:t>
            </a:r>
            <a:endParaRPr lang="en-US" sz="1750" dirty="0"/>
          </a:p>
        </p:txBody>
      </p:sp>
      <p:sp>
        <p:nvSpPr>
          <p:cNvPr id="7" name="Text 4"/>
          <p:cNvSpPr/>
          <p:nvPr/>
        </p:nvSpPr>
        <p:spPr>
          <a:xfrm>
            <a:off x="4750211" y="309633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OpenShift架构</a:t>
            </a:r>
            <a:endParaRPr lang="en-US" sz="1750" dirty="0"/>
          </a:p>
        </p:txBody>
      </p:sp>
      <p:sp>
        <p:nvSpPr>
          <p:cNvPr id="8" name="Text 5"/>
          <p:cNvSpPr/>
          <p:nvPr/>
        </p:nvSpPr>
        <p:spPr>
          <a:xfrm>
            <a:off x="4750211" y="3687109"/>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OpenShift核心概念</a:t>
            </a:r>
            <a:endParaRPr lang="en-US" sz="1750" dirty="0"/>
          </a:p>
        </p:txBody>
      </p:sp>
      <p:sp>
        <p:nvSpPr>
          <p:cNvPr id="9" name="Text 6"/>
          <p:cNvSpPr/>
          <p:nvPr/>
        </p:nvSpPr>
        <p:spPr>
          <a:xfrm>
            <a:off x="4750211" y="4277880"/>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OpenShift的优势</a:t>
            </a:r>
            <a:endParaRPr lang="en-US" sz="1750" dirty="0"/>
          </a:p>
        </p:txBody>
      </p:sp>
      <p:sp>
        <p:nvSpPr>
          <p:cNvPr id="10" name="Text 7"/>
          <p:cNvSpPr/>
          <p:nvPr/>
        </p:nvSpPr>
        <p:spPr>
          <a:xfrm>
            <a:off x="4750211" y="4869425"/>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应用场景</a:t>
            </a:r>
            <a:endParaRPr lang="en-US" sz="1750" dirty="0"/>
          </a:p>
        </p:txBody>
      </p:sp>
      <p:sp>
        <p:nvSpPr>
          <p:cNvPr id="11" name="Text 8"/>
          <p:cNvSpPr/>
          <p:nvPr/>
        </p:nvSpPr>
        <p:spPr>
          <a:xfrm>
            <a:off x="4750211" y="5460970"/>
            <a:ext cx="9026247" cy="355402"/>
          </a:xfrm>
          <a:prstGeom prst="rect">
            <a:avLst/>
          </a:prstGeom>
          <a:noFill/>
          <a:ln/>
        </p:spPr>
        <p:txBody>
          <a:bodyPr wrap="none" rtlCol="0" anchor="t"/>
          <a:lstStyle/>
          <a:p>
            <a:pPr marL="342900" indent="-342900" algn="l">
              <a:lnSpc>
                <a:spcPts val="2799"/>
              </a:lnSpc>
              <a:buSzPct val="100000"/>
              <a:buChar char="•"/>
            </a:pPr>
            <a:r>
              <a:rPr lang="en-US" sz="1750" dirty="0" err="1">
                <a:solidFill>
                  <a:srgbClr val="E0E4E6"/>
                </a:solidFill>
                <a:latin typeface="Barlow" pitchFamily="34" charset="0"/>
                <a:ea typeface="Barlow" pitchFamily="34" charset="-122"/>
                <a:cs typeface="Barlow" pitchFamily="34" charset="-120"/>
              </a:rPr>
              <a:t>最佳实践</a:t>
            </a:r>
            <a:endParaRPr lang="en-US" sz="1750" dirty="0"/>
          </a:p>
        </p:txBody>
      </p:sp>
      <p:sp>
        <p:nvSpPr>
          <p:cNvPr id="13" name="Text 8">
            <a:extLst>
              <a:ext uri="{FF2B5EF4-FFF2-40B4-BE49-F238E27FC236}">
                <a16:creationId xmlns:a16="http://schemas.microsoft.com/office/drawing/2014/main" id="{7DBAAD1F-FE2C-FD5C-0375-427706CAF230}"/>
              </a:ext>
            </a:extLst>
          </p:cNvPr>
          <p:cNvSpPr/>
          <p:nvPr/>
        </p:nvSpPr>
        <p:spPr>
          <a:xfrm>
            <a:off x="4750211" y="6052515"/>
            <a:ext cx="9026247" cy="355402"/>
          </a:xfrm>
          <a:prstGeom prst="rect">
            <a:avLst/>
          </a:prstGeom>
          <a:noFill/>
          <a:ln/>
        </p:spPr>
        <p:txBody>
          <a:bodyPr wrap="none" rtlCol="0" anchor="t"/>
          <a:lstStyle/>
          <a:p>
            <a:pPr marL="342900" indent="-342900" algn="l">
              <a:lnSpc>
                <a:spcPts val="2799"/>
              </a:lnSpc>
              <a:buSzPct val="100000"/>
              <a:buChar char="•"/>
            </a:pPr>
            <a:r>
              <a:rPr lang="zh-CN" altLang="en-US" sz="1750" dirty="0">
                <a:solidFill>
                  <a:srgbClr val="E0E4E6"/>
                </a:solidFill>
                <a:latin typeface="Barlow" pitchFamily="34" charset="0"/>
              </a:rPr>
              <a:t>未来发展方向</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85336"/>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容器化技术</a:t>
            </a:r>
            <a:endParaRPr lang="en-US" sz="4374" dirty="0"/>
          </a:p>
        </p:txBody>
      </p:sp>
      <p:sp>
        <p:nvSpPr>
          <p:cNvPr id="6" name="Shape 2"/>
          <p:cNvSpPr/>
          <p:nvPr/>
        </p:nvSpPr>
        <p:spPr>
          <a:xfrm>
            <a:off x="833199"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1011079" y="2028230"/>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8" name="Text 4"/>
          <p:cNvSpPr/>
          <p:nvPr/>
        </p:nvSpPr>
        <p:spPr>
          <a:xfrm>
            <a:off x="1555313" y="2062877"/>
            <a:ext cx="2777490" cy="347186"/>
          </a:xfrm>
          <a:prstGeom prst="rect">
            <a:avLst/>
          </a:prstGeom>
          <a:noFill/>
          <a:ln/>
        </p:spPr>
        <p:txBody>
          <a:bodyPr wrap="none" rtlCol="0" anchor="t"/>
          <a:lstStyle/>
          <a:p>
            <a:pPr marL="0" indent="0">
              <a:lnSpc>
                <a:spcPts val="2734"/>
              </a:lnSpc>
              <a:buNone/>
            </a:pPr>
            <a:r>
              <a:rPr lang="en-US" sz="2187" b="1" dirty="0">
                <a:solidFill>
                  <a:srgbClr val="16FFBB"/>
                </a:solidFill>
                <a:latin typeface="Spline Sans" pitchFamily="34" charset="0"/>
                <a:ea typeface="Spline Sans" pitchFamily="34" charset="-122"/>
                <a:cs typeface="Spline Sans" pitchFamily="34" charset="-120"/>
              </a:rPr>
              <a:t>Docker容器</a:t>
            </a:r>
            <a:endParaRPr lang="en-US" sz="2187" dirty="0"/>
          </a:p>
        </p:txBody>
      </p:sp>
      <p:sp>
        <p:nvSpPr>
          <p:cNvPr id="9" name="Text 5"/>
          <p:cNvSpPr/>
          <p:nvPr/>
        </p:nvSpPr>
        <p:spPr>
          <a:xfrm>
            <a:off x="1555313"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Docker容器技术提供了一种标准化的应用程序打包和部署方式,帮助开发者更方便地构建、打包和运行应用程序。</a:t>
            </a:r>
            <a:endParaRPr lang="en-US" sz="1750" dirty="0"/>
          </a:p>
        </p:txBody>
      </p:sp>
      <p:sp>
        <p:nvSpPr>
          <p:cNvPr id="10" name="Shape 6"/>
          <p:cNvSpPr/>
          <p:nvPr/>
        </p:nvSpPr>
        <p:spPr>
          <a:xfrm>
            <a:off x="5597485"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5754767" y="2028230"/>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2" name="Text 8"/>
          <p:cNvSpPr/>
          <p:nvPr/>
        </p:nvSpPr>
        <p:spPr>
          <a:xfrm>
            <a:off x="6319599" y="2062877"/>
            <a:ext cx="2777490" cy="347186"/>
          </a:xfrm>
          <a:prstGeom prst="rect">
            <a:avLst/>
          </a:prstGeom>
          <a:noFill/>
          <a:ln/>
        </p:spPr>
        <p:txBody>
          <a:bodyPr wrap="none" rtlCol="0" anchor="t"/>
          <a:lstStyle/>
          <a:p>
            <a:pPr marL="0" indent="0">
              <a:lnSpc>
                <a:spcPts val="2734"/>
              </a:lnSpc>
              <a:buNone/>
            </a:pPr>
            <a:r>
              <a:rPr lang="en-US" sz="2187" b="1" dirty="0">
                <a:solidFill>
                  <a:srgbClr val="29DDDA"/>
                </a:solidFill>
                <a:latin typeface="Spline Sans" pitchFamily="34" charset="0"/>
                <a:ea typeface="Spline Sans" pitchFamily="34" charset="-122"/>
                <a:cs typeface="Spline Sans" pitchFamily="34" charset="-120"/>
              </a:rPr>
              <a:t>Kubernetes编排</a:t>
            </a:r>
            <a:endParaRPr lang="en-US" sz="2187" dirty="0"/>
          </a:p>
        </p:txBody>
      </p:sp>
      <p:sp>
        <p:nvSpPr>
          <p:cNvPr id="13" name="Text 9"/>
          <p:cNvSpPr/>
          <p:nvPr/>
        </p:nvSpPr>
        <p:spPr>
          <a:xfrm>
            <a:off x="6319599"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Kubernetes是一个强大的容器编排系统,能够自动化地管理容器化应用的部署、扩展和故障恢复。</a:t>
            </a:r>
            <a:endParaRPr lang="en-US" sz="1750" dirty="0"/>
          </a:p>
        </p:txBody>
      </p:sp>
      <p:sp>
        <p:nvSpPr>
          <p:cNvPr id="14" name="Shape 10"/>
          <p:cNvSpPr/>
          <p:nvPr/>
        </p:nvSpPr>
        <p:spPr>
          <a:xfrm>
            <a:off x="833199" y="4005263"/>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985599" y="4046934"/>
            <a:ext cx="195143" cy="416481"/>
          </a:xfrm>
          <a:prstGeom prst="rect">
            <a:avLst/>
          </a:prstGeom>
          <a:noFill/>
          <a:ln/>
        </p:spPr>
        <p:txBody>
          <a:bodyPr wrap="none" rtlCol="0" anchor="t"/>
          <a:lstStyle/>
          <a:p>
            <a:pPr marL="0" indent="0" algn="ctr">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16" name="Text 12"/>
          <p:cNvSpPr/>
          <p:nvPr/>
        </p:nvSpPr>
        <p:spPr>
          <a:xfrm>
            <a:off x="1555313" y="4081582"/>
            <a:ext cx="2777490" cy="347186"/>
          </a:xfrm>
          <a:prstGeom prst="rect">
            <a:avLst/>
          </a:prstGeom>
          <a:noFill/>
          <a:ln/>
        </p:spPr>
        <p:txBody>
          <a:bodyPr wrap="none" rtlCol="0" anchor="t"/>
          <a:lstStyle/>
          <a:p>
            <a:pPr marL="0" indent="0">
              <a:lnSpc>
                <a:spcPts val="2734"/>
              </a:lnSpc>
              <a:buNone/>
            </a:pPr>
            <a:r>
              <a:rPr lang="en-US" sz="2187" b="1" dirty="0">
                <a:solidFill>
                  <a:srgbClr val="37A7E7"/>
                </a:solidFill>
                <a:latin typeface="Spline Sans" pitchFamily="34" charset="0"/>
                <a:ea typeface="Spline Sans" pitchFamily="34" charset="-122"/>
                <a:cs typeface="Spline Sans" pitchFamily="34" charset="-120"/>
              </a:rPr>
              <a:t>OpenShift集成</a:t>
            </a:r>
            <a:endParaRPr lang="en-US" sz="2187" dirty="0"/>
          </a:p>
        </p:txBody>
      </p:sp>
      <p:sp>
        <p:nvSpPr>
          <p:cNvPr id="17" name="Text 13"/>
          <p:cNvSpPr/>
          <p:nvPr/>
        </p:nvSpPr>
        <p:spPr>
          <a:xfrm>
            <a:off x="1555313" y="4561999"/>
            <a:ext cx="8584287"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OpenShift建立在Kubernetes之上,集成了Docker和Kubernetes技术,为用户提供了一个完整的企业级容器应用管理平台。</a:t>
            </a:r>
            <a:endParaRPr lang="en-US" sz="1750" dirty="0"/>
          </a:p>
        </p:txBody>
      </p:sp>
      <p:sp>
        <p:nvSpPr>
          <p:cNvPr id="18" name="Text 14"/>
          <p:cNvSpPr/>
          <p:nvPr/>
        </p:nvSpPr>
        <p:spPr>
          <a:xfrm>
            <a:off x="833199" y="5522714"/>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  ​​</a:t>
            </a:r>
            <a:r>
              <a:rPr lang="en-US" sz="1750" u="sng" dirty="0">
                <a:solidFill>
                  <a:srgbClr val="16FFBB"/>
                </a:solidFill>
                <a:latin typeface="Barlow" pitchFamily="34" charset="0"/>
                <a:ea typeface="Barlow" pitchFamily="34" charset="-122"/>
                <a:cs typeface="Barlow" pitchFamily="34" charset="-120"/>
                <a:hlinkClick r:id="rId5">
                  <a:extLst>
                    <a:ext uri="{A12FA001-AC4F-418D-AE19-62706E023703}">
                      <ahyp:hlinkClr xmlns:ahyp="http://schemas.microsoft.com/office/drawing/2018/hyperlinkcolor" val="tx"/>
                    </a:ext>
                  </a:extLst>
                </a:hlinkClick>
              </a:rPr>
              <a:t>https://docs.docker.com/guides/</a:t>
            </a:r>
            <a:endParaRPr lang="en-US" sz="1750" dirty="0"/>
          </a:p>
        </p:txBody>
      </p:sp>
      <p:sp>
        <p:nvSpPr>
          <p:cNvPr id="19" name="Text 15"/>
          <p:cNvSpPr/>
          <p:nvPr/>
        </p:nvSpPr>
        <p:spPr>
          <a:xfrm>
            <a:off x="833199" y="6128028"/>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https://kubernetes.io/zh-cn/docs/home/</a:t>
            </a:r>
            <a:endParaRPr lang="en-US" sz="1750" dirty="0"/>
          </a:p>
        </p:txBody>
      </p:sp>
      <p:sp>
        <p:nvSpPr>
          <p:cNvPr id="20" name="Text 16"/>
          <p:cNvSpPr/>
          <p:nvPr/>
        </p:nvSpPr>
        <p:spPr>
          <a:xfrm>
            <a:off x="833199" y="6733342"/>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 </a:t>
            </a:r>
            <a:r>
              <a:rPr lang="en-US" sz="1750" u="sng" dirty="0">
                <a:solidFill>
                  <a:srgbClr val="16FFBB"/>
                </a:solidFill>
                <a:latin typeface="Barlow" pitchFamily="34" charset="0"/>
                <a:ea typeface="Barlow" pitchFamily="34" charset="-122"/>
                <a:cs typeface="Barlow" pitchFamily="34" charset="-120"/>
                <a:hlinkClick r:id="rId7">
                  <a:extLst>
                    <a:ext uri="{A12FA001-AC4F-418D-AE19-62706E023703}">
                      <ahyp:hlinkClr xmlns:ahyp="http://schemas.microsoft.com/office/drawing/2018/hyperlinkcolor" val="tx"/>
                    </a:ext>
                  </a:extLst>
                </a:hlinkClick>
              </a:rPr>
              <a:t>https://access.redhat.com/documentation/zh-cn/openshift_container_platform/4.14/</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32636253-BFB8-C050-BC34-A15039142980}"/>
              </a:ext>
            </a:extLst>
          </p:cNvPr>
          <p:cNvPicPr>
            <a:picLocks noChangeAspect="1"/>
          </p:cNvPicPr>
          <p:nvPr/>
        </p:nvPicPr>
        <p:blipFill>
          <a:blip r:embed="rId3"/>
          <a:stretch>
            <a:fillRect/>
          </a:stretch>
        </p:blipFill>
        <p:spPr>
          <a:xfrm>
            <a:off x="-7620" y="0"/>
            <a:ext cx="9229441" cy="8582978"/>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582978"/>
          </a:xfrm>
          <a:prstGeom prst="rect">
            <a:avLst/>
          </a:prstGeom>
          <a:solidFill>
            <a:srgbClr val="0A081B">
              <a:alpha val="75000"/>
            </a:srgbClr>
          </a:solidFill>
          <a:ln/>
        </p:spPr>
        <p:txBody>
          <a:bodyPr/>
          <a:lstStyle/>
          <a:p>
            <a:endParaRPr lang="en-US" dirty="0"/>
          </a:p>
        </p:txBody>
      </p:sp>
      <p:pic>
        <p:nvPicPr>
          <p:cNvPr id="4" name="Image 1" descr="preencoded.png"/>
          <p:cNvPicPr>
            <a:picLocks noChangeAspect="1"/>
          </p:cNvPicPr>
          <p:nvPr/>
        </p:nvPicPr>
        <p:blipFill>
          <a:blip r:embed="rId5"/>
          <a:stretch>
            <a:fillRect/>
          </a:stretch>
        </p:blipFill>
        <p:spPr>
          <a:xfrm>
            <a:off x="9151620" y="0"/>
            <a:ext cx="5486400" cy="8582978"/>
          </a:xfrm>
          <a:prstGeom prst="rect">
            <a:avLst/>
          </a:prstGeom>
        </p:spPr>
      </p:pic>
      <p:sp>
        <p:nvSpPr>
          <p:cNvPr id="5" name="Text 1"/>
          <p:cNvSpPr/>
          <p:nvPr/>
        </p:nvSpPr>
        <p:spPr>
          <a:xfrm>
            <a:off x="1288375" y="427673"/>
            <a:ext cx="3888462"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什么是OpenShift？</a:t>
            </a:r>
            <a:endParaRPr lang="en-US" sz="3062" dirty="0"/>
          </a:p>
        </p:txBody>
      </p:sp>
      <p:sp>
        <p:nvSpPr>
          <p:cNvPr id="6" name="Text 2"/>
          <p:cNvSpPr/>
          <p:nvPr/>
        </p:nvSpPr>
        <p:spPr>
          <a:xfrm>
            <a:off x="1288375" y="1146929"/>
            <a:ext cx="1944172" cy="243007"/>
          </a:xfrm>
          <a:prstGeom prst="rect">
            <a:avLst/>
          </a:prstGeom>
          <a:noFill/>
          <a:ln/>
        </p:spPr>
        <p:txBody>
          <a:bodyPr wrap="none" rtlCol="0" anchor="t"/>
          <a:lstStyle/>
          <a:p>
            <a:pPr marL="0" indent="0">
              <a:lnSpc>
                <a:spcPts val="1914"/>
              </a:lnSpc>
              <a:buNone/>
            </a:pPr>
            <a:r>
              <a:rPr lang="en-US" sz="1531" b="1" dirty="0" err="1">
                <a:solidFill>
                  <a:srgbClr val="F0FCFF"/>
                </a:solidFill>
                <a:latin typeface="Spline Sans" pitchFamily="34" charset="0"/>
                <a:ea typeface="Spline Sans" pitchFamily="34" charset="-122"/>
                <a:cs typeface="Spline Sans" pitchFamily="34" charset="-120"/>
              </a:rPr>
              <a:t>基于Kubernetes之上</a:t>
            </a:r>
            <a:r>
              <a:rPr lang="zh-CN" altLang="en-US" sz="1531" b="1" dirty="0">
                <a:solidFill>
                  <a:srgbClr val="F0FCFF"/>
                </a:solidFill>
                <a:latin typeface="Spline Sans" pitchFamily="34" charset="0"/>
                <a:ea typeface="Spline Sans" pitchFamily="34" charset="-122"/>
                <a:cs typeface="Spline Sans" pitchFamily="34" charset="-120"/>
              </a:rPr>
              <a:t>：</a:t>
            </a:r>
            <a:endParaRPr lang="en-US" sz="1531" dirty="0"/>
          </a:p>
        </p:txBody>
      </p:sp>
      <p:sp>
        <p:nvSpPr>
          <p:cNvPr id="7" name="Text 3"/>
          <p:cNvSpPr/>
          <p:nvPr/>
        </p:nvSpPr>
        <p:spPr>
          <a:xfrm>
            <a:off x="1288375" y="162317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OpenShift建立在Kubernetes之上，提供了一套额外的工具和功能，使得容器化应用程序的开发、部署和管理更加简单和高效。</a:t>
            </a:r>
            <a:endParaRPr lang="en-US" sz="1225" dirty="0"/>
          </a:p>
        </p:txBody>
      </p:sp>
      <p:sp>
        <p:nvSpPr>
          <p:cNvPr id="8" name="Text 4"/>
          <p:cNvSpPr/>
          <p:nvPr/>
        </p:nvSpPr>
        <p:spPr>
          <a:xfrm>
            <a:off x="1288375" y="2353866"/>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容器化应用平台：</a:t>
            </a:r>
            <a:endParaRPr lang="en-US" sz="1531" dirty="0"/>
          </a:p>
        </p:txBody>
      </p:sp>
      <p:sp>
        <p:nvSpPr>
          <p:cNvPr id="9" name="Text 5"/>
          <p:cNvSpPr/>
          <p:nvPr/>
        </p:nvSpPr>
        <p:spPr>
          <a:xfrm>
            <a:off x="1288375" y="2830116"/>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OpenShift旨在帮助开发团队构建、部署和扩展容器化应用程序。它提供了集成的开发工具链，包括构建、测试和部署工具，以支持整个应用程序生命周期的管理。</a:t>
            </a:r>
            <a:endParaRPr lang="en-US" sz="1225" dirty="0"/>
          </a:p>
        </p:txBody>
      </p:sp>
      <p:sp>
        <p:nvSpPr>
          <p:cNvPr id="10" name="Text 6"/>
          <p:cNvSpPr/>
          <p:nvPr/>
        </p:nvSpPr>
        <p:spPr>
          <a:xfrm>
            <a:off x="1288375" y="356080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多租户架构：</a:t>
            </a:r>
            <a:endParaRPr lang="en-US" sz="1531" dirty="0"/>
          </a:p>
        </p:txBody>
      </p:sp>
      <p:sp>
        <p:nvSpPr>
          <p:cNvPr id="11" name="Text 7"/>
          <p:cNvSpPr/>
          <p:nvPr/>
        </p:nvSpPr>
        <p:spPr>
          <a:xfrm>
            <a:off x="1288375" y="403705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OpenShift采用多租户架构，可以支持多个团队或项目在同一个平台上独立开发和部署应用程序，同时确保安全性和资源隔离。</a:t>
            </a:r>
            <a:endParaRPr lang="en-US" sz="1225" dirty="0"/>
          </a:p>
        </p:txBody>
      </p:sp>
      <p:sp>
        <p:nvSpPr>
          <p:cNvPr id="12" name="Text 8"/>
          <p:cNvSpPr/>
          <p:nvPr/>
        </p:nvSpPr>
        <p:spPr>
          <a:xfrm>
            <a:off x="1288375" y="4767739"/>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自动化运维：</a:t>
            </a:r>
            <a:endParaRPr lang="en-US" sz="1531" dirty="0"/>
          </a:p>
        </p:txBody>
      </p:sp>
      <p:sp>
        <p:nvSpPr>
          <p:cNvPr id="13" name="Text 9"/>
          <p:cNvSpPr/>
          <p:nvPr/>
        </p:nvSpPr>
        <p:spPr>
          <a:xfrm>
            <a:off x="1288375" y="524398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OpenShift提供自动化的容器编排和调度功能，可以根据应用程序需求自动调整资源，并实现高可用性和故障恢复能力。</a:t>
            </a:r>
            <a:endParaRPr lang="en-US" sz="1225" dirty="0"/>
          </a:p>
        </p:txBody>
      </p:sp>
      <p:sp>
        <p:nvSpPr>
          <p:cNvPr id="14" name="Text 10"/>
          <p:cNvSpPr/>
          <p:nvPr/>
        </p:nvSpPr>
        <p:spPr>
          <a:xfrm>
            <a:off x="1288375" y="5974675"/>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集成服务：</a:t>
            </a:r>
            <a:endParaRPr lang="en-US" sz="1531" dirty="0"/>
          </a:p>
        </p:txBody>
      </p:sp>
      <p:sp>
        <p:nvSpPr>
          <p:cNvPr id="15" name="Text 11"/>
          <p:cNvSpPr/>
          <p:nvPr/>
        </p:nvSpPr>
        <p:spPr>
          <a:xfrm>
            <a:off x="1288375" y="6450925"/>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OpenShift集成了许多常用的服务和工具，如监控、日志管理、安全性和认证等，使得开发人员可以专注于应用程序的开发而不必花费过多时间在基础设施配置上。</a:t>
            </a:r>
            <a:endParaRPr lang="en-US" sz="1225" dirty="0"/>
          </a:p>
        </p:txBody>
      </p:sp>
      <p:sp>
        <p:nvSpPr>
          <p:cNvPr id="16" name="Text 12"/>
          <p:cNvSpPr/>
          <p:nvPr/>
        </p:nvSpPr>
        <p:spPr>
          <a:xfrm>
            <a:off x="1288375" y="718161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开放源代码：</a:t>
            </a:r>
            <a:endParaRPr lang="en-US" sz="1531" dirty="0"/>
          </a:p>
        </p:txBody>
      </p:sp>
      <p:sp>
        <p:nvSpPr>
          <p:cNvPr id="17" name="Text 13"/>
          <p:cNvSpPr/>
          <p:nvPr/>
        </p:nvSpPr>
        <p:spPr>
          <a:xfrm>
            <a:off x="1288375" y="765786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OpenShift是一个开源项目，社区可以参与其中贡献代码和改进，同时也有商业版本提供额外的功能和支持。</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17A00F0E-AD60-4F94-A872-C73558348CF7}"/>
              </a:ext>
            </a:extLst>
          </p:cNvPr>
          <p:cNvPicPr>
            <a:picLocks noChangeAspect="1"/>
          </p:cNvPicPr>
          <p:nvPr/>
        </p:nvPicPr>
        <p:blipFill>
          <a:blip r:embed="rId3"/>
          <a:stretch>
            <a:fillRect/>
          </a:stretch>
        </p:blipFill>
        <p:spPr>
          <a:xfrm>
            <a:off x="-7620" y="-52530"/>
            <a:ext cx="11058241" cy="8282129"/>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52530"/>
            <a:ext cx="14630400" cy="828213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10980420" y="0"/>
            <a:ext cx="3657600" cy="8229600"/>
          </a:xfrm>
          <a:prstGeom prst="rect">
            <a:avLst/>
          </a:prstGeom>
        </p:spPr>
      </p:pic>
      <p:sp>
        <p:nvSpPr>
          <p:cNvPr id="5" name="Text 1"/>
          <p:cNvSpPr/>
          <p:nvPr/>
        </p:nvSpPr>
        <p:spPr>
          <a:xfrm>
            <a:off x="833199" y="1551623"/>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OpenShift架构</a:t>
            </a:r>
            <a:endParaRPr lang="en-US" sz="4374" dirty="0"/>
          </a:p>
        </p:txBody>
      </p:sp>
      <p:sp>
        <p:nvSpPr>
          <p:cNvPr id="6" name="Shape 2"/>
          <p:cNvSpPr/>
          <p:nvPr/>
        </p:nvSpPr>
        <p:spPr>
          <a:xfrm>
            <a:off x="1152644" y="2579251"/>
            <a:ext cx="27742" cy="3137892"/>
          </a:xfrm>
          <a:prstGeom prst="rect">
            <a:avLst/>
          </a:prstGeom>
          <a:solidFill>
            <a:srgbClr val="302E41"/>
          </a:solidFill>
          <a:ln/>
        </p:spPr>
        <p:txBody>
          <a:bodyPr/>
          <a:lstStyle/>
          <a:p>
            <a:endParaRPr lang="en-US"/>
          </a:p>
        </p:txBody>
      </p:sp>
      <p:sp>
        <p:nvSpPr>
          <p:cNvPr id="7" name="Shape 3"/>
          <p:cNvSpPr/>
          <p:nvPr/>
        </p:nvSpPr>
        <p:spPr>
          <a:xfrm>
            <a:off x="1416427" y="2988885"/>
            <a:ext cx="777597" cy="27742"/>
          </a:xfrm>
          <a:prstGeom prst="rect">
            <a:avLst/>
          </a:prstGeom>
          <a:solidFill>
            <a:srgbClr val="16FFBB"/>
          </a:solidFill>
          <a:ln/>
        </p:spPr>
        <p:txBody>
          <a:bodyPr/>
          <a:lstStyle/>
          <a:p>
            <a:endParaRPr lang="en-US"/>
          </a:p>
        </p:txBody>
      </p:sp>
      <p:sp>
        <p:nvSpPr>
          <p:cNvPr id="8" name="Shape 4"/>
          <p:cNvSpPr/>
          <p:nvPr/>
        </p:nvSpPr>
        <p:spPr>
          <a:xfrm>
            <a:off x="916484" y="2752844"/>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9" name="Text 5"/>
          <p:cNvSpPr/>
          <p:nvPr/>
        </p:nvSpPr>
        <p:spPr>
          <a:xfrm>
            <a:off x="1094363" y="2794516"/>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10" name="Text 6"/>
          <p:cNvSpPr/>
          <p:nvPr/>
        </p:nvSpPr>
        <p:spPr>
          <a:xfrm>
            <a:off x="2388513" y="2801422"/>
            <a:ext cx="3804047"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Master节点（Control Plane）</a:t>
            </a:r>
            <a:endParaRPr lang="en-US" sz="2187" dirty="0"/>
          </a:p>
        </p:txBody>
      </p:sp>
      <p:sp>
        <p:nvSpPr>
          <p:cNvPr id="11" name="Text 7"/>
          <p:cNvSpPr/>
          <p:nvPr/>
        </p:nvSpPr>
        <p:spPr>
          <a:xfrm>
            <a:off x="2388513" y="3281839"/>
            <a:ext cx="7751088"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Master节点负责集群的管理和控制,包括调度应用程序、维护集群状态和提供API服务等功能。</a:t>
            </a:r>
            <a:endParaRPr lang="en-US" sz="1750" dirty="0"/>
          </a:p>
        </p:txBody>
      </p:sp>
      <p:sp>
        <p:nvSpPr>
          <p:cNvPr id="12" name="Shape 8"/>
          <p:cNvSpPr/>
          <p:nvPr/>
        </p:nvSpPr>
        <p:spPr>
          <a:xfrm>
            <a:off x="1416427" y="4846618"/>
            <a:ext cx="777597" cy="27742"/>
          </a:xfrm>
          <a:prstGeom prst="rect">
            <a:avLst/>
          </a:prstGeom>
          <a:solidFill>
            <a:srgbClr val="29DDDA"/>
          </a:solidFill>
          <a:ln/>
        </p:spPr>
        <p:txBody>
          <a:bodyPr/>
          <a:lstStyle/>
          <a:p>
            <a:endParaRPr lang="en-US"/>
          </a:p>
        </p:txBody>
      </p:sp>
      <p:sp>
        <p:nvSpPr>
          <p:cNvPr id="13" name="Shape 9"/>
          <p:cNvSpPr/>
          <p:nvPr/>
        </p:nvSpPr>
        <p:spPr>
          <a:xfrm>
            <a:off x="916484" y="4610576"/>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4" name="Text 10"/>
          <p:cNvSpPr/>
          <p:nvPr/>
        </p:nvSpPr>
        <p:spPr>
          <a:xfrm>
            <a:off x="1073765" y="4652248"/>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5" name="Text 11"/>
          <p:cNvSpPr/>
          <p:nvPr/>
        </p:nvSpPr>
        <p:spPr>
          <a:xfrm>
            <a:off x="2388513" y="4659154"/>
            <a:ext cx="4019788"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Worker节点（Compute Node）</a:t>
            </a:r>
            <a:endParaRPr lang="en-US" sz="2187" dirty="0"/>
          </a:p>
        </p:txBody>
      </p:sp>
      <p:sp>
        <p:nvSpPr>
          <p:cNvPr id="16" name="Text 12"/>
          <p:cNvSpPr/>
          <p:nvPr/>
        </p:nvSpPr>
        <p:spPr>
          <a:xfrm>
            <a:off x="2388513" y="5139571"/>
            <a:ext cx="7751088"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Worker节点承载实际的容器化应用程序,提供计算、存储和网络资源。</a:t>
            </a:r>
            <a:endParaRPr lang="en-US" sz="1750" dirty="0"/>
          </a:p>
        </p:txBody>
      </p:sp>
      <p:sp>
        <p:nvSpPr>
          <p:cNvPr id="17" name="Text 13"/>
          <p:cNvSpPr/>
          <p:nvPr/>
        </p:nvSpPr>
        <p:spPr>
          <a:xfrm>
            <a:off x="833199" y="5967055"/>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https://access.redhat.com/documentation/zh-cn/openshift_container_platform/4.14/html/architecture/architecture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DC94EF0F-C68D-E10D-3F33-718B8AB2157F}"/>
              </a:ext>
            </a:extLst>
          </p:cNvPr>
          <p:cNvSpPr/>
          <p:nvPr/>
        </p:nvSpPr>
        <p:spPr>
          <a:xfrm>
            <a:off x="0" y="0"/>
            <a:ext cx="14630400" cy="8237220"/>
          </a:xfrm>
          <a:prstGeom prst="rect">
            <a:avLst/>
          </a:prstGeom>
          <a:solidFill>
            <a:srgbClr val="0A081B">
              <a:alpha val="75000"/>
            </a:srgbClr>
          </a:solidFill>
          <a:ln/>
        </p:spPr>
        <p:txBody>
          <a:bodyPr/>
          <a:lstStyle/>
          <a:p>
            <a:endParaRPr lang="en-US"/>
          </a:p>
        </p:txBody>
      </p:sp>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F56B6506-1EAD-FBA7-BCF5-BF90B127D0C4}"/>
              </a:ext>
            </a:extLst>
          </p:cNvPr>
          <p:cNvPicPr>
            <a:picLocks noChangeAspect="1"/>
          </p:cNvPicPr>
          <p:nvPr/>
        </p:nvPicPr>
        <p:blipFill>
          <a:blip r:embed="rId2"/>
          <a:stretch>
            <a:fillRect/>
          </a:stretch>
        </p:blipFill>
        <p:spPr>
          <a:xfrm>
            <a:off x="2144527" y="448156"/>
            <a:ext cx="9586809" cy="6700099"/>
          </a:xfrm>
          <a:prstGeom prst="rect">
            <a:avLst/>
          </a:prstGeom>
        </p:spPr>
      </p:pic>
    </p:spTree>
    <p:extLst>
      <p:ext uri="{BB962C8B-B14F-4D97-AF65-F5344CB8AC3E}">
        <p14:creationId xmlns:p14="http://schemas.microsoft.com/office/powerpoint/2010/main" val="222271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1" name="Image 0" descr="preencoded.png">
            <a:extLst>
              <a:ext uri="{FF2B5EF4-FFF2-40B4-BE49-F238E27FC236}">
                <a16:creationId xmlns:a16="http://schemas.microsoft.com/office/drawing/2014/main" id="{7B294F7D-C61A-408C-7F9C-F19061FAA645}"/>
              </a:ext>
            </a:extLst>
          </p:cNvPr>
          <p:cNvPicPr>
            <a:picLocks noChangeAspect="1"/>
          </p:cNvPicPr>
          <p:nvPr/>
        </p:nvPicPr>
        <p:blipFill>
          <a:blip r:embed="rId3"/>
          <a:stretch>
            <a:fillRect/>
          </a:stretch>
        </p:blipFill>
        <p:spPr>
          <a:xfrm>
            <a:off x="-60" y="2619"/>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A081B">
              <a:alpha val="75000"/>
            </a:srgbClr>
          </a:solidFill>
          <a:ln/>
        </p:spPr>
        <p:txBody>
          <a:bodyPr/>
          <a:lstStyle/>
          <a:p>
            <a:endParaRPr lang="en-US"/>
          </a:p>
        </p:txBody>
      </p:sp>
      <p:sp>
        <p:nvSpPr>
          <p:cNvPr id="4" name="Text 1"/>
          <p:cNvSpPr/>
          <p:nvPr/>
        </p:nvSpPr>
        <p:spPr>
          <a:xfrm>
            <a:off x="616029" y="242233"/>
            <a:ext cx="4143137" cy="517922"/>
          </a:xfrm>
          <a:prstGeom prst="rect">
            <a:avLst/>
          </a:prstGeom>
          <a:noFill/>
          <a:ln/>
        </p:spPr>
        <p:txBody>
          <a:bodyPr wrap="none" rtlCol="0" anchor="t"/>
          <a:lstStyle/>
          <a:p>
            <a:pPr marL="0" indent="0">
              <a:lnSpc>
                <a:spcPts val="4078"/>
              </a:lnSpc>
              <a:buNone/>
            </a:pPr>
            <a:r>
              <a:rPr lang="en-US" sz="3262" b="1" dirty="0">
                <a:solidFill>
                  <a:srgbClr val="F0FCFF"/>
                </a:solidFill>
                <a:latin typeface="Spline Sans" pitchFamily="34" charset="0"/>
                <a:ea typeface="Spline Sans" pitchFamily="34" charset="-122"/>
                <a:cs typeface="Spline Sans" pitchFamily="34" charset="-120"/>
              </a:rPr>
              <a:t>OpenShift核心概念</a:t>
            </a:r>
            <a:endParaRPr lang="en-US" sz="3262" dirty="0"/>
          </a:p>
        </p:txBody>
      </p:sp>
      <p:pic>
        <p:nvPicPr>
          <p:cNvPr id="5" name="Image 1" descr="preencoded.png"/>
          <p:cNvPicPr>
            <a:picLocks noChangeAspect="1"/>
          </p:cNvPicPr>
          <p:nvPr/>
        </p:nvPicPr>
        <p:blipFill>
          <a:blip r:embed="rId5"/>
          <a:stretch>
            <a:fillRect/>
          </a:stretch>
        </p:blipFill>
        <p:spPr>
          <a:xfrm>
            <a:off x="2059960" y="1304925"/>
            <a:ext cx="390644" cy="390644"/>
          </a:xfrm>
          <a:prstGeom prst="rect">
            <a:avLst/>
          </a:prstGeom>
        </p:spPr>
      </p:pic>
      <p:sp>
        <p:nvSpPr>
          <p:cNvPr id="6" name="Text 2"/>
          <p:cNvSpPr/>
          <p:nvPr/>
        </p:nvSpPr>
        <p:spPr>
          <a:xfrm>
            <a:off x="2059961" y="1861185"/>
            <a:ext cx="1562933" cy="258961"/>
          </a:xfrm>
          <a:prstGeom prst="rect">
            <a:avLst/>
          </a:prstGeom>
          <a:noFill/>
          <a:ln/>
        </p:spPr>
        <p:txBody>
          <a:bodyPr wrap="non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Pod</a:t>
            </a:r>
            <a:endParaRPr lang="en-US" sz="1631" dirty="0"/>
          </a:p>
        </p:txBody>
      </p:sp>
      <p:sp>
        <p:nvSpPr>
          <p:cNvPr id="7" name="Text 3"/>
          <p:cNvSpPr/>
          <p:nvPr/>
        </p:nvSpPr>
        <p:spPr>
          <a:xfrm>
            <a:off x="2059961" y="2287419"/>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Pod是OpenShift中的基本部署单元，包含一个或多个紧密相关的容器。</a:t>
            </a:r>
            <a:endParaRPr lang="en-US" sz="1305" dirty="0"/>
          </a:p>
        </p:txBody>
      </p:sp>
      <p:pic>
        <p:nvPicPr>
          <p:cNvPr id="8" name="Image 2" descr="preencoded.png"/>
          <p:cNvPicPr>
            <a:picLocks noChangeAspect="1"/>
          </p:cNvPicPr>
          <p:nvPr/>
        </p:nvPicPr>
        <p:blipFill>
          <a:blip r:embed="rId6"/>
          <a:stretch>
            <a:fillRect/>
          </a:stretch>
        </p:blipFill>
        <p:spPr>
          <a:xfrm>
            <a:off x="4358848" y="1304925"/>
            <a:ext cx="390763" cy="390763"/>
          </a:xfrm>
          <a:prstGeom prst="rect">
            <a:avLst/>
          </a:prstGeom>
        </p:spPr>
      </p:pic>
      <p:sp>
        <p:nvSpPr>
          <p:cNvPr id="9" name="Text 4"/>
          <p:cNvSpPr/>
          <p:nvPr/>
        </p:nvSpPr>
        <p:spPr>
          <a:xfrm>
            <a:off x="4393817" y="1867555"/>
            <a:ext cx="1563053" cy="517922"/>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Deployment/StatefulSet</a:t>
            </a:r>
            <a:endParaRPr lang="en-US" sz="1631" dirty="0"/>
          </a:p>
        </p:txBody>
      </p:sp>
      <p:sp>
        <p:nvSpPr>
          <p:cNvPr id="10" name="Text 5"/>
          <p:cNvSpPr/>
          <p:nvPr/>
        </p:nvSpPr>
        <p:spPr>
          <a:xfrm>
            <a:off x="4353547" y="2442205"/>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定义了应用程序部署的配置，包括镜像、副本数、资源限制等。</a:t>
            </a:r>
            <a:endParaRPr lang="en-US" sz="1305" dirty="0"/>
          </a:p>
        </p:txBody>
      </p:sp>
      <p:pic>
        <p:nvPicPr>
          <p:cNvPr id="11" name="Image 3" descr="preencoded.png"/>
          <p:cNvPicPr>
            <a:picLocks noChangeAspect="1"/>
          </p:cNvPicPr>
          <p:nvPr/>
        </p:nvPicPr>
        <p:blipFill>
          <a:blip r:embed="rId7"/>
          <a:stretch>
            <a:fillRect/>
          </a:stretch>
        </p:blipFill>
        <p:spPr>
          <a:xfrm>
            <a:off x="6657855" y="1304925"/>
            <a:ext cx="390644" cy="390644"/>
          </a:xfrm>
          <a:prstGeom prst="rect">
            <a:avLst/>
          </a:prstGeom>
        </p:spPr>
      </p:pic>
      <p:sp>
        <p:nvSpPr>
          <p:cNvPr id="12" name="Text 6"/>
          <p:cNvSpPr/>
          <p:nvPr/>
        </p:nvSpPr>
        <p:spPr>
          <a:xfrm>
            <a:off x="6657855" y="1861184"/>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Service</a:t>
            </a:r>
            <a:endParaRPr lang="en-US" sz="1631" dirty="0"/>
          </a:p>
        </p:txBody>
      </p:sp>
      <p:sp>
        <p:nvSpPr>
          <p:cNvPr id="13" name="Text 7"/>
          <p:cNvSpPr/>
          <p:nvPr/>
        </p:nvSpPr>
        <p:spPr>
          <a:xfrm>
            <a:off x="6647253" y="2371345"/>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Service用于为Pod提供稳定的网络访问入口，实现负载均衡和服务发现。</a:t>
            </a:r>
            <a:endParaRPr lang="en-US" sz="1305" dirty="0"/>
          </a:p>
        </p:txBody>
      </p:sp>
      <p:pic>
        <p:nvPicPr>
          <p:cNvPr id="14" name="Image 4" descr="preencoded.png"/>
          <p:cNvPicPr>
            <a:picLocks noChangeAspect="1"/>
          </p:cNvPicPr>
          <p:nvPr/>
        </p:nvPicPr>
        <p:blipFill>
          <a:blip r:embed="rId8"/>
          <a:stretch>
            <a:fillRect/>
          </a:stretch>
        </p:blipFill>
        <p:spPr>
          <a:xfrm>
            <a:off x="8956743" y="1304925"/>
            <a:ext cx="390763" cy="390763"/>
          </a:xfrm>
          <a:prstGeom prst="rect">
            <a:avLst/>
          </a:prstGeom>
        </p:spPr>
      </p:pic>
      <p:sp>
        <p:nvSpPr>
          <p:cNvPr id="15" name="Text 8"/>
          <p:cNvSpPr/>
          <p:nvPr/>
        </p:nvSpPr>
        <p:spPr>
          <a:xfrm>
            <a:off x="8921773" y="1861304"/>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Route</a:t>
            </a:r>
            <a:endParaRPr lang="en-US" sz="1631" dirty="0"/>
          </a:p>
        </p:txBody>
      </p:sp>
      <p:sp>
        <p:nvSpPr>
          <p:cNvPr id="16" name="Text 9"/>
          <p:cNvSpPr/>
          <p:nvPr/>
        </p:nvSpPr>
        <p:spPr>
          <a:xfrm>
            <a:off x="8940839" y="2202061"/>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Route为Service提供外部可访问的URL，方便用户访问应用程序。</a:t>
            </a:r>
            <a:endParaRPr lang="en-US" sz="1305" dirty="0"/>
          </a:p>
        </p:txBody>
      </p:sp>
      <p:pic>
        <p:nvPicPr>
          <p:cNvPr id="17" name="Image 5" descr="preencoded.png"/>
          <p:cNvPicPr>
            <a:picLocks noChangeAspect="1"/>
          </p:cNvPicPr>
          <p:nvPr/>
        </p:nvPicPr>
        <p:blipFill>
          <a:blip r:embed="rId9"/>
          <a:stretch>
            <a:fillRect/>
          </a:stretch>
        </p:blipFill>
        <p:spPr>
          <a:xfrm>
            <a:off x="2059961" y="4036338"/>
            <a:ext cx="390644" cy="390644"/>
          </a:xfrm>
          <a:prstGeom prst="rect">
            <a:avLst/>
          </a:prstGeom>
        </p:spPr>
      </p:pic>
      <p:sp>
        <p:nvSpPr>
          <p:cNvPr id="18" name="Text 10"/>
          <p:cNvSpPr/>
          <p:nvPr/>
        </p:nvSpPr>
        <p:spPr>
          <a:xfrm>
            <a:off x="2005013" y="4683549"/>
            <a:ext cx="1562933" cy="517922"/>
          </a:xfrm>
          <a:prstGeom prst="rect">
            <a:avLst/>
          </a:prstGeom>
          <a:noFill/>
          <a:ln/>
        </p:spPr>
        <p:txBody>
          <a:bodyPr wrap="squar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ConfigMap/Secret</a:t>
            </a:r>
            <a:endParaRPr lang="en-US" sz="1631" dirty="0"/>
          </a:p>
        </p:txBody>
      </p:sp>
      <p:sp>
        <p:nvSpPr>
          <p:cNvPr id="19" name="Text 11"/>
          <p:cNvSpPr/>
          <p:nvPr/>
        </p:nvSpPr>
        <p:spPr>
          <a:xfrm>
            <a:off x="2032457" y="5216838"/>
            <a:ext cx="1562933"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ConfigMap和Secret是OpenShift中的配置管理工具，用于将应用程序的配置信息从容器中分离出来，以便进行动态调整和管理。</a:t>
            </a:r>
            <a:endParaRPr lang="en-US" sz="1305" dirty="0"/>
          </a:p>
        </p:txBody>
      </p:sp>
      <p:pic>
        <p:nvPicPr>
          <p:cNvPr id="20" name="Image 6" descr="preencoded.png"/>
          <p:cNvPicPr>
            <a:picLocks noChangeAspect="1"/>
          </p:cNvPicPr>
          <p:nvPr/>
        </p:nvPicPr>
        <p:blipFill>
          <a:blip r:embed="rId10"/>
          <a:stretch>
            <a:fillRect/>
          </a:stretch>
        </p:blipFill>
        <p:spPr>
          <a:xfrm>
            <a:off x="4393817" y="4005144"/>
            <a:ext cx="390763" cy="390763"/>
          </a:xfrm>
          <a:prstGeom prst="rect">
            <a:avLst/>
          </a:prstGeom>
        </p:spPr>
      </p:pic>
      <p:sp>
        <p:nvSpPr>
          <p:cNvPr id="21" name="Text 12"/>
          <p:cNvSpPr/>
          <p:nvPr/>
        </p:nvSpPr>
        <p:spPr>
          <a:xfrm>
            <a:off x="4294870" y="4598967"/>
            <a:ext cx="2352383" cy="776883"/>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PersistentVolume/PersistentVolumeClaim</a:t>
            </a:r>
            <a:endParaRPr lang="en-US" sz="1631" dirty="0"/>
          </a:p>
        </p:txBody>
      </p:sp>
      <p:sp>
        <p:nvSpPr>
          <p:cNvPr id="22" name="Text 13"/>
          <p:cNvSpPr/>
          <p:nvPr/>
        </p:nvSpPr>
        <p:spPr>
          <a:xfrm>
            <a:off x="4353546" y="5199600"/>
            <a:ext cx="2193169"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PersistentVolume和PersistentVolumeClaim是OpenShift中的存储管理工具，用于将持久化存储与应用程序进行关联，支持数据的持久化和共享。</a:t>
            </a:r>
            <a:endParaRPr lang="en-US" sz="1305" dirty="0"/>
          </a:p>
        </p:txBody>
      </p:sp>
      <p:pic>
        <p:nvPicPr>
          <p:cNvPr id="23" name="Image 7" descr="preencoded.png"/>
          <p:cNvPicPr>
            <a:picLocks noChangeAspect="1"/>
          </p:cNvPicPr>
          <p:nvPr/>
        </p:nvPicPr>
        <p:blipFill>
          <a:blip r:embed="rId11"/>
          <a:stretch>
            <a:fillRect/>
          </a:stretch>
        </p:blipFill>
        <p:spPr>
          <a:xfrm>
            <a:off x="6721502" y="4059841"/>
            <a:ext cx="390644" cy="390644"/>
          </a:xfrm>
          <a:prstGeom prst="rect">
            <a:avLst/>
          </a:prstGeom>
        </p:spPr>
      </p:pic>
      <p:sp>
        <p:nvSpPr>
          <p:cNvPr id="24" name="Text 14"/>
          <p:cNvSpPr/>
          <p:nvPr/>
        </p:nvSpPr>
        <p:spPr>
          <a:xfrm>
            <a:off x="6721502" y="4592598"/>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Operator</a:t>
            </a:r>
            <a:endParaRPr lang="en-US" sz="1631" dirty="0"/>
          </a:p>
        </p:txBody>
      </p:sp>
      <p:sp>
        <p:nvSpPr>
          <p:cNvPr id="25" name="Text 15"/>
          <p:cNvSpPr/>
          <p:nvPr/>
        </p:nvSpPr>
        <p:spPr>
          <a:xfrm>
            <a:off x="6663220" y="4987408"/>
            <a:ext cx="1562933" cy="1325761"/>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Operator是OpenShift中的自动化管理工具，用于简化和自动化应用程序的部署、配置和运维。</a:t>
            </a:r>
            <a:endParaRPr lang="en-US" sz="1305" dirty="0"/>
          </a:p>
        </p:txBody>
      </p:sp>
      <p:pic>
        <p:nvPicPr>
          <p:cNvPr id="26" name="Image 8" descr="preencoded.png"/>
          <p:cNvPicPr>
            <a:picLocks noChangeAspect="1"/>
          </p:cNvPicPr>
          <p:nvPr/>
        </p:nvPicPr>
        <p:blipFill>
          <a:blip r:embed="rId12"/>
          <a:stretch>
            <a:fillRect/>
          </a:stretch>
        </p:blipFill>
        <p:spPr>
          <a:xfrm>
            <a:off x="8921773" y="4048170"/>
            <a:ext cx="390763" cy="390763"/>
          </a:xfrm>
          <a:prstGeom prst="rect">
            <a:avLst/>
          </a:prstGeom>
        </p:spPr>
      </p:pic>
      <p:sp>
        <p:nvSpPr>
          <p:cNvPr id="27" name="Text 16"/>
          <p:cNvSpPr/>
          <p:nvPr/>
        </p:nvSpPr>
        <p:spPr>
          <a:xfrm>
            <a:off x="8842237" y="4600110"/>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BuildConfig</a:t>
            </a:r>
            <a:endParaRPr lang="en-US" sz="1631" dirty="0"/>
          </a:p>
        </p:txBody>
      </p:sp>
      <p:sp>
        <p:nvSpPr>
          <p:cNvPr id="28" name="Text 17"/>
          <p:cNvSpPr/>
          <p:nvPr/>
        </p:nvSpPr>
        <p:spPr>
          <a:xfrm>
            <a:off x="8842237" y="4951095"/>
            <a:ext cx="1563053" cy="1590913"/>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BuildConfig是OpenShift中的构建配置，用于定义应用程序的构建过程，包括源代码管理、构建脚本等。</a:t>
            </a:r>
            <a:endParaRPr lang="en-US" sz="1305" dirty="0"/>
          </a:p>
        </p:txBody>
      </p:sp>
      <p:sp>
        <p:nvSpPr>
          <p:cNvPr id="29" name="Text 18"/>
          <p:cNvSpPr/>
          <p:nvPr/>
        </p:nvSpPr>
        <p:spPr>
          <a:xfrm>
            <a:off x="3816429" y="7511415"/>
            <a:ext cx="6997422" cy="265152"/>
          </a:xfrm>
          <a:prstGeom prst="rect">
            <a:avLst/>
          </a:prstGeom>
          <a:noFill/>
          <a:ln/>
        </p:spPr>
        <p:txBody>
          <a:bodyPr wrap="none" rtlCol="0" anchor="t"/>
          <a:lstStyle/>
          <a:p>
            <a:pPr marL="0" indent="0">
              <a:lnSpc>
                <a:spcPts val="2088"/>
              </a:lnSpc>
              <a:buNone/>
            </a:pPr>
            <a:r>
              <a:rPr lang="en-US" sz="1305" u="sng" dirty="0">
                <a:solidFill>
                  <a:srgbClr val="16FFBB"/>
                </a:solidFill>
                <a:latin typeface="Barlow" pitchFamily="34" charset="0"/>
                <a:ea typeface="Barlow" pitchFamily="34" charset="-122"/>
                <a:cs typeface="Barlow" pitchFamily="34" charset="-120"/>
                <a:hlinkClick r:id="rId13">
                  <a:extLst>
                    <a:ext uri="{A12FA001-AC4F-418D-AE19-62706E023703}">
                      <ahyp:hlinkClr xmlns:ahyp="http://schemas.microsoft.com/office/drawing/2018/hyperlinkcolor" val="tx"/>
                    </a:ext>
                  </a:extLst>
                </a:hlinkClick>
              </a:rPr>
              <a:t>使用 BuildConfig 进行构建 OpenShift Container Platform 4.14 | Red Hat Customer Portal</a:t>
            </a:r>
            <a:endParaRPr lang="en-US" sz="130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1F19A475-2DA1-3B37-FC6E-10326AC624B6}"/>
              </a:ext>
            </a:extLst>
          </p:cNvPr>
          <p:cNvPicPr>
            <a:picLocks noChangeAspect="1"/>
          </p:cNvPicPr>
          <p:nvPr/>
        </p:nvPicPr>
        <p:blipFill>
          <a:blip r:embed="rId3"/>
          <a:stretch>
            <a:fillRect/>
          </a:stretch>
        </p:blipFill>
        <p:spPr>
          <a:xfrm>
            <a:off x="0" y="-762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7220"/>
          </a:xfrm>
          <a:prstGeom prst="rect">
            <a:avLst/>
          </a:prstGeom>
          <a:solidFill>
            <a:srgbClr val="0A081B">
              <a:alpha val="75000"/>
            </a:srgbClr>
          </a:solidFill>
          <a:ln/>
        </p:spPr>
        <p:txBody>
          <a:bodyPr/>
          <a:lstStyle/>
          <a:p>
            <a:endParaRPr lang="en-US"/>
          </a:p>
        </p:txBody>
      </p:sp>
      <p:sp>
        <p:nvSpPr>
          <p:cNvPr id="4" name="Text 1"/>
          <p:cNvSpPr/>
          <p:nvPr/>
        </p:nvSpPr>
        <p:spPr>
          <a:xfrm>
            <a:off x="2803922" y="587573"/>
            <a:ext cx="5342215" cy="667703"/>
          </a:xfrm>
          <a:prstGeom prst="rect">
            <a:avLst/>
          </a:prstGeom>
          <a:noFill/>
          <a:ln/>
        </p:spPr>
        <p:txBody>
          <a:bodyPr wrap="none" rtlCol="0" anchor="t"/>
          <a:lstStyle/>
          <a:p>
            <a:pPr marL="0" indent="0">
              <a:lnSpc>
                <a:spcPts val="5258"/>
              </a:lnSpc>
              <a:buNone/>
            </a:pPr>
            <a:r>
              <a:rPr lang="en-US" sz="4207" b="1" dirty="0">
                <a:solidFill>
                  <a:srgbClr val="F0FCFF"/>
                </a:solidFill>
                <a:latin typeface="Spline Sans" pitchFamily="34" charset="0"/>
                <a:ea typeface="Spline Sans" pitchFamily="34" charset="-122"/>
                <a:cs typeface="Spline Sans" pitchFamily="34" charset="-120"/>
              </a:rPr>
              <a:t>OpenShift的优势</a:t>
            </a:r>
            <a:endParaRPr lang="en-US" sz="4207" dirty="0"/>
          </a:p>
        </p:txBody>
      </p:sp>
      <p:sp>
        <p:nvSpPr>
          <p:cNvPr id="5" name="Shape 2"/>
          <p:cNvSpPr/>
          <p:nvPr/>
        </p:nvSpPr>
        <p:spPr>
          <a:xfrm>
            <a:off x="2803922"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6" name="Text 3"/>
          <p:cNvSpPr/>
          <p:nvPr/>
        </p:nvSpPr>
        <p:spPr>
          <a:xfrm>
            <a:off x="3040380" y="1919049"/>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自动化扩展</a:t>
            </a:r>
            <a:endParaRPr lang="en-US" sz="2103" dirty="0"/>
          </a:p>
        </p:txBody>
      </p:sp>
      <p:sp>
        <p:nvSpPr>
          <p:cNvPr id="7" name="Text 4"/>
          <p:cNvSpPr/>
          <p:nvPr/>
        </p:nvSpPr>
        <p:spPr>
          <a:xfrm>
            <a:off x="3040380" y="2380893"/>
            <a:ext cx="4060811" cy="683895"/>
          </a:xfrm>
          <a:prstGeom prst="rect">
            <a:avLst/>
          </a:prstGeom>
          <a:noFill/>
          <a:ln/>
        </p:spPr>
        <p:txBody>
          <a:bodyPr wrap="square" rtlCol="0" anchor="t"/>
          <a:lstStyle/>
          <a:p>
            <a:pPr marL="0" indent="0">
              <a:lnSpc>
                <a:spcPts val="2692"/>
              </a:lnSpc>
              <a:buNone/>
            </a:pPr>
            <a:r>
              <a:rPr lang="en-US" sz="1683" dirty="0" err="1">
                <a:solidFill>
                  <a:srgbClr val="E0E4E6"/>
                </a:solidFill>
                <a:latin typeface="Barlow" pitchFamily="34" charset="0"/>
                <a:ea typeface="Barlow" pitchFamily="34" charset="-122"/>
                <a:cs typeface="Barlow" pitchFamily="34" charset="-120"/>
              </a:rPr>
              <a:t>OpenShift可根据实际负载自动扩展或缩减资源，确保应用程序高可用性和弹性</a:t>
            </a:r>
            <a:r>
              <a:rPr lang="en-US" sz="1683" dirty="0">
                <a:solidFill>
                  <a:srgbClr val="E0E4E6"/>
                </a:solidFill>
                <a:latin typeface="Barlow" pitchFamily="34" charset="0"/>
                <a:ea typeface="Barlow" pitchFamily="34" charset="-122"/>
                <a:cs typeface="Barlow" pitchFamily="34" charset="-120"/>
              </a:rPr>
              <a:t>。</a:t>
            </a:r>
            <a:endParaRPr lang="en-US" sz="1683" dirty="0"/>
          </a:p>
        </p:txBody>
      </p:sp>
      <p:sp>
        <p:nvSpPr>
          <p:cNvPr id="8" name="Shape 5"/>
          <p:cNvSpPr/>
          <p:nvPr/>
        </p:nvSpPr>
        <p:spPr>
          <a:xfrm>
            <a:off x="7421999"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9" name="Text 6"/>
          <p:cNvSpPr/>
          <p:nvPr/>
        </p:nvSpPr>
        <p:spPr>
          <a:xfrm>
            <a:off x="7658457" y="1919049"/>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高度可定制性</a:t>
            </a:r>
            <a:endParaRPr lang="en-US" sz="2103" dirty="0"/>
          </a:p>
        </p:txBody>
      </p:sp>
      <p:sp>
        <p:nvSpPr>
          <p:cNvPr id="10" name="Text 7"/>
          <p:cNvSpPr/>
          <p:nvPr/>
        </p:nvSpPr>
        <p:spPr>
          <a:xfrm>
            <a:off x="7658457" y="2380893"/>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OpenShift提供了丰富的API和组件，开发者可以按需定制平台以满足特定需求。</a:t>
            </a:r>
            <a:endParaRPr lang="en-US" sz="1683" dirty="0"/>
          </a:p>
        </p:txBody>
      </p:sp>
      <p:sp>
        <p:nvSpPr>
          <p:cNvPr id="11" name="Shape 8"/>
          <p:cNvSpPr/>
          <p:nvPr/>
        </p:nvSpPr>
        <p:spPr>
          <a:xfrm>
            <a:off x="2803922"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2" name="Text 9"/>
          <p:cNvSpPr/>
          <p:nvPr/>
        </p:nvSpPr>
        <p:spPr>
          <a:xfrm>
            <a:off x="3040380" y="3751302"/>
            <a:ext cx="2671048" cy="333732"/>
          </a:xfrm>
          <a:prstGeom prst="rect">
            <a:avLst/>
          </a:prstGeom>
          <a:noFill/>
          <a:ln/>
        </p:spPr>
        <p:txBody>
          <a:bodyPr wrap="none" rtlCol="0" anchor="t"/>
          <a:lstStyle/>
          <a:p>
            <a:pPr marL="0" indent="0">
              <a:lnSpc>
                <a:spcPts val="2629"/>
              </a:lnSpc>
              <a:buNone/>
            </a:pPr>
            <a:r>
              <a:rPr lang="en-US" sz="2103" b="1" dirty="0">
                <a:solidFill>
                  <a:srgbClr val="37A7E7"/>
                </a:solidFill>
                <a:latin typeface="Spline Sans" pitchFamily="34" charset="0"/>
                <a:ea typeface="Spline Sans" pitchFamily="34" charset="-122"/>
                <a:cs typeface="Spline Sans" pitchFamily="34" charset="-120"/>
              </a:rPr>
              <a:t>安全性和权限</a:t>
            </a:r>
            <a:endParaRPr lang="en-US" sz="2103" dirty="0"/>
          </a:p>
        </p:txBody>
      </p:sp>
      <p:sp>
        <p:nvSpPr>
          <p:cNvPr id="13" name="Text 10"/>
          <p:cNvSpPr/>
          <p:nvPr/>
        </p:nvSpPr>
        <p:spPr>
          <a:xfrm>
            <a:off x="3040380" y="42131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OpenShift内置了多层次的安全机制和细粒度的访问控制，确保应用程序和数据的安全性。</a:t>
            </a:r>
            <a:endParaRPr lang="en-US" sz="1683" dirty="0"/>
          </a:p>
        </p:txBody>
      </p:sp>
      <p:sp>
        <p:nvSpPr>
          <p:cNvPr id="14" name="Shape 11"/>
          <p:cNvSpPr/>
          <p:nvPr/>
        </p:nvSpPr>
        <p:spPr>
          <a:xfrm>
            <a:off x="7421999"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5" name="Text 12"/>
          <p:cNvSpPr/>
          <p:nvPr/>
        </p:nvSpPr>
        <p:spPr>
          <a:xfrm>
            <a:off x="7658457" y="3751302"/>
            <a:ext cx="2671048" cy="333732"/>
          </a:xfrm>
          <a:prstGeom prst="rect">
            <a:avLst/>
          </a:prstGeom>
          <a:noFill/>
          <a:ln/>
        </p:spPr>
        <p:txBody>
          <a:bodyPr wrap="none" rtlCol="0" anchor="t"/>
          <a:lstStyle/>
          <a:p>
            <a:pPr marL="0" indent="0">
              <a:lnSpc>
                <a:spcPts val="2629"/>
              </a:lnSpc>
              <a:buNone/>
            </a:pPr>
            <a:r>
              <a:rPr lang="en-US" sz="2103" b="1" dirty="0">
                <a:solidFill>
                  <a:srgbClr val="5372DF"/>
                </a:solidFill>
                <a:latin typeface="Spline Sans" pitchFamily="34" charset="0"/>
                <a:ea typeface="Spline Sans" pitchFamily="34" charset="-122"/>
                <a:cs typeface="Spline Sans" pitchFamily="34" charset="-120"/>
              </a:rPr>
              <a:t>CI/CD支持</a:t>
            </a:r>
            <a:endParaRPr lang="en-US" sz="2103" dirty="0"/>
          </a:p>
        </p:txBody>
      </p:sp>
      <p:sp>
        <p:nvSpPr>
          <p:cNvPr id="16" name="Text 13"/>
          <p:cNvSpPr/>
          <p:nvPr/>
        </p:nvSpPr>
        <p:spPr>
          <a:xfrm>
            <a:off x="7658457" y="4213146"/>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OpenShift与主流CI/CD工具深度集成，帮助开发者实现持续集成和持续部署。</a:t>
            </a:r>
            <a:endParaRPr lang="en-US" sz="1683" dirty="0"/>
          </a:p>
        </p:txBody>
      </p:sp>
      <p:sp>
        <p:nvSpPr>
          <p:cNvPr id="17" name="Shape 14"/>
          <p:cNvSpPr/>
          <p:nvPr/>
        </p:nvSpPr>
        <p:spPr>
          <a:xfrm>
            <a:off x="2803922"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8" name="Text 15"/>
          <p:cNvSpPr/>
          <p:nvPr/>
        </p:nvSpPr>
        <p:spPr>
          <a:xfrm>
            <a:off x="3040380" y="5925502"/>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可靠性和稳定性</a:t>
            </a:r>
            <a:endParaRPr lang="en-US" sz="2103" dirty="0"/>
          </a:p>
        </p:txBody>
      </p:sp>
      <p:sp>
        <p:nvSpPr>
          <p:cNvPr id="19" name="Text 16"/>
          <p:cNvSpPr/>
          <p:nvPr/>
        </p:nvSpPr>
        <p:spPr>
          <a:xfrm>
            <a:off x="3040380"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OpenShift基于Kubernetes构建，具备高可靠性和稳定性，能够确保应用程序的持续运行。</a:t>
            </a:r>
            <a:endParaRPr lang="en-US" sz="1683" dirty="0"/>
          </a:p>
        </p:txBody>
      </p:sp>
      <p:sp>
        <p:nvSpPr>
          <p:cNvPr id="20" name="Shape 17"/>
          <p:cNvSpPr/>
          <p:nvPr/>
        </p:nvSpPr>
        <p:spPr>
          <a:xfrm>
            <a:off x="7421999"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21" name="Text 18"/>
          <p:cNvSpPr/>
          <p:nvPr/>
        </p:nvSpPr>
        <p:spPr>
          <a:xfrm>
            <a:off x="7658457" y="5925502"/>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多云支持</a:t>
            </a:r>
            <a:endParaRPr lang="en-US" sz="2103" dirty="0"/>
          </a:p>
        </p:txBody>
      </p:sp>
      <p:sp>
        <p:nvSpPr>
          <p:cNvPr id="22" name="Text 19"/>
          <p:cNvSpPr/>
          <p:nvPr/>
        </p:nvSpPr>
        <p:spPr>
          <a:xfrm>
            <a:off x="7658457"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OpenShift提供了对多个云平台的支持，包括公有云、私有云和混合云，使应用程序具备跨云平台的灵活部署能力。</a:t>
            </a:r>
            <a:endParaRPr lang="en-US" sz="168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应用场景</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容器化开发环境</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OpenShift可以为开发团队提供一个统一的容器化开发环境,提高开发效率。</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微服务架构</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OpenShift非常适合部署和管理基于微服务的应用程序,实现灵活扩展和快速迭代。</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7A7E7"/>
                </a:solidFill>
                <a:latin typeface="Spline Sans" pitchFamily="34" charset="0"/>
                <a:ea typeface="Spline Sans" pitchFamily="34" charset="-122"/>
                <a:cs typeface="Spline Sans" pitchFamily="34" charset="-120"/>
              </a:rPr>
              <a:t>多云部署</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借助OpenShift,应用程序可以跨多个云环境无缝部署和运行,实现跨云可移植性。</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589</Words>
  <Application>Microsoft Office PowerPoint</Application>
  <PresentationFormat>自定义</PresentationFormat>
  <Paragraphs>122</Paragraphs>
  <Slides>11</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Spline Sans</vt:lpstr>
      <vt:lpstr>Arial</vt:lpstr>
      <vt:lpstr>Barlow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xue figo</cp:lastModifiedBy>
  <cp:revision>21</cp:revision>
  <dcterms:created xsi:type="dcterms:W3CDTF">2024-05-29T14:40:54Z</dcterms:created>
  <dcterms:modified xsi:type="dcterms:W3CDTF">2024-05-29T15:50:38Z</dcterms:modified>
</cp:coreProperties>
</file>